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60" r:id="rId5"/>
    <p:sldId id="258" r:id="rId6"/>
    <p:sldId id="263" r:id="rId7"/>
    <p:sldId id="262" r:id="rId8"/>
    <p:sldId id="264" r:id="rId10"/>
    <p:sldId id="265" r:id="rId11"/>
    <p:sldId id="266" r:id="rId12"/>
    <p:sldId id="267" r:id="rId13"/>
    <p:sldId id="268" r:id="rId14"/>
    <p:sldId id="269" r:id="rId15"/>
    <p:sldId id="270" r:id="rId16"/>
    <p:sldId id="271" r:id="rId17"/>
    <p:sldId id="273" r:id="rId18"/>
    <p:sldId id="274" r:id="rId19"/>
    <p:sldId id="300" r:id="rId20"/>
    <p:sldId id="293" r:id="rId21"/>
    <p:sldId id="284" r:id="rId22"/>
    <p:sldId id="295" r:id="rId23"/>
    <p:sldId id="285" r:id="rId24"/>
    <p:sldId id="286" r:id="rId25"/>
    <p:sldId id="297" r:id="rId26"/>
    <p:sldId id="287" r:id="rId27"/>
    <p:sldId id="288" r:id="rId28"/>
    <p:sldId id="289" r:id="rId29"/>
    <p:sldId id="312" r:id="rId30"/>
    <p:sldId id="313" r:id="rId31"/>
    <p:sldId id="314" r:id="rId32"/>
    <p:sldId id="315" r:id="rId33"/>
    <p:sldId id="316" r:id="rId34"/>
    <p:sldId id="317" r:id="rId35"/>
    <p:sldId id="318" r:id="rId36"/>
    <p:sldId id="319" r:id="rId37"/>
    <p:sldId id="320" r:id="rId38"/>
    <p:sldId id="302" r:id="rId39"/>
    <p:sldId id="332" r:id="rId40"/>
    <p:sldId id="322" r:id="rId41"/>
    <p:sldId id="323" r:id="rId42"/>
    <p:sldId id="324" r:id="rId43"/>
    <p:sldId id="327" r:id="rId44"/>
    <p:sldId id="328" r:id="rId45"/>
    <p:sldId id="329"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8" d="100"/>
          <a:sy n="78"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CA3B6-4909-4124-B238-A403A4368D0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95C5F-6A96-4F0E-B07F-1E09FCC5AF3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895C5F-6A96-4F0E-B07F-1E09FCC5AF3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895C5F-6A96-4F0E-B07F-1E09FCC5AF3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895C5F-6A96-4F0E-B07F-1E09FCC5AF3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888C375-CBAF-4CBC-8205-6AE14027EF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888C375-CBAF-4CBC-8205-6AE14027EF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888C375-CBAF-4CBC-8205-6AE14027EF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888C375-CBAF-4CBC-8205-6AE14027EF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888C375-CBAF-4CBC-8205-6AE14027EF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888C375-CBAF-4CBC-8205-6AE14027EFE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888C375-CBAF-4CBC-8205-6AE14027EFE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888C375-CBAF-4CBC-8205-6AE14027EFE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8C375-CBAF-4CBC-8205-6AE14027EFE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888C375-CBAF-4CBC-8205-6AE14027EFE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888C375-CBAF-4CBC-8205-6AE14027EFE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2B34E-CF63-400C-87BC-E62A8B80973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8C375-CBAF-4CBC-8205-6AE14027EFE8}"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2B34E-CF63-400C-87BC-E62A8B8097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emf"/><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7000"/>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a:solidFill>
                  <a:schemeClr val="bg1"/>
                </a:solidFill>
                <a:latin typeface="Adobe Devanagari" panose="02040503050201020203" pitchFamily="18" charset="0"/>
                <a:cs typeface="Adobe Devanagari" panose="02040503050201020203" pitchFamily="18" charset="0"/>
              </a:rPr>
              <a:t>PUBLIC VEHICLE COMPLAINT MANAGEMENT SYSTEM</a:t>
            </a:r>
            <a:endParaRPr lang="en-US" sz="4400" dirty="0">
              <a:solidFill>
                <a:schemeClr val="bg1"/>
              </a:solidFill>
              <a:latin typeface="Adobe Devanagari" panose="02040503050201020203" pitchFamily="18" charset="0"/>
              <a:cs typeface="Adobe Devanagari" panose="02040503050201020203" pitchFamily="18" charset="0"/>
            </a:endParaRPr>
          </a:p>
        </p:txBody>
      </p:sp>
      <p:sp>
        <p:nvSpPr>
          <p:cNvPr id="3" name="Subtitle 2"/>
          <p:cNvSpPr>
            <a:spLocks noGrp="1"/>
          </p:cNvSpPr>
          <p:nvPr>
            <p:ph type="subTitle" idx="1"/>
          </p:nvPr>
        </p:nvSpPr>
        <p:spPr/>
        <p:txBody>
          <a:bodyPr>
            <a:normAutofit fontScale="92500" lnSpcReduction="10000"/>
          </a:bodyPr>
          <a:lstStyle/>
          <a:p>
            <a:pPr algn="r"/>
            <a:r>
              <a:rPr lang="en-US" dirty="0">
                <a:solidFill>
                  <a:schemeClr val="bg1"/>
                </a:solidFill>
                <a:latin typeface="Adobe Devanagari" panose="02040503050201020203" pitchFamily="18" charset="0"/>
                <a:cs typeface="Adobe Devanagari" panose="02040503050201020203" pitchFamily="18" charset="0"/>
              </a:rPr>
              <a:t>By: Amit, John Mark</a:t>
            </a:r>
            <a:endParaRPr lang="en-US" dirty="0">
              <a:solidFill>
                <a:schemeClr val="bg1"/>
              </a:solidFill>
              <a:latin typeface="Adobe Devanagari" panose="02040503050201020203" pitchFamily="18" charset="0"/>
              <a:cs typeface="Adobe Devanagari" panose="02040503050201020203" pitchFamily="18" charset="0"/>
            </a:endParaRPr>
          </a:p>
          <a:p>
            <a:pPr algn="r"/>
            <a:r>
              <a:rPr lang="en-US" dirty="0">
                <a:solidFill>
                  <a:schemeClr val="bg1"/>
                </a:solidFill>
                <a:latin typeface="Adobe Devanagari" panose="02040503050201020203" pitchFamily="18" charset="0"/>
                <a:cs typeface="Adobe Devanagari" panose="02040503050201020203" pitchFamily="18" charset="0"/>
              </a:rPr>
              <a:t>      </a:t>
            </a:r>
            <a:r>
              <a:rPr lang="en-US" dirty="0" err="1">
                <a:solidFill>
                  <a:schemeClr val="bg1"/>
                </a:solidFill>
                <a:latin typeface="Adobe Devanagari" panose="02040503050201020203" pitchFamily="18" charset="0"/>
                <a:cs typeface="Adobe Devanagari" panose="02040503050201020203" pitchFamily="18" charset="0"/>
              </a:rPr>
              <a:t>Gula</a:t>
            </a:r>
            <a:r>
              <a:rPr lang="en-US" dirty="0">
                <a:solidFill>
                  <a:schemeClr val="bg1"/>
                </a:solidFill>
                <a:latin typeface="Adobe Devanagari" panose="02040503050201020203" pitchFamily="18" charset="0"/>
                <a:cs typeface="Adobe Devanagari" panose="02040503050201020203" pitchFamily="18" charset="0"/>
              </a:rPr>
              <a:t>, Jose Maria</a:t>
            </a:r>
            <a:endParaRPr lang="en-US" dirty="0">
              <a:solidFill>
                <a:schemeClr val="bg1"/>
              </a:solidFill>
              <a:latin typeface="Adobe Devanagari" panose="02040503050201020203" pitchFamily="18" charset="0"/>
              <a:cs typeface="Adobe Devanagari" panose="02040503050201020203" pitchFamily="18" charset="0"/>
            </a:endParaRPr>
          </a:p>
          <a:p>
            <a:pPr algn="r"/>
            <a:r>
              <a:rPr lang="en-US" dirty="0">
                <a:solidFill>
                  <a:schemeClr val="bg1"/>
                </a:solidFill>
                <a:latin typeface="Adobe Devanagari" panose="02040503050201020203" pitchFamily="18" charset="0"/>
                <a:cs typeface="Adobe Devanagari" panose="02040503050201020203" pitchFamily="18" charset="0"/>
              </a:rPr>
              <a:t> </a:t>
            </a:r>
            <a:r>
              <a:rPr lang="en-US" dirty="0" err="1">
                <a:solidFill>
                  <a:schemeClr val="bg1"/>
                </a:solidFill>
                <a:latin typeface="Adobe Devanagari" panose="02040503050201020203" pitchFamily="18" charset="0"/>
                <a:cs typeface="Adobe Devanagari" panose="02040503050201020203" pitchFamily="18" charset="0"/>
              </a:rPr>
              <a:t>Melchor</a:t>
            </a:r>
            <a:r>
              <a:rPr lang="en-US" dirty="0">
                <a:solidFill>
                  <a:schemeClr val="bg1"/>
                </a:solidFill>
                <a:latin typeface="Adobe Devanagari" panose="02040503050201020203" pitchFamily="18" charset="0"/>
                <a:cs typeface="Adobe Devanagari" panose="02040503050201020203" pitchFamily="18" charset="0"/>
              </a:rPr>
              <a:t>, Alec</a:t>
            </a:r>
            <a:endParaRPr lang="en-US" dirty="0">
              <a:solidFill>
                <a:schemeClr val="bg1"/>
              </a:solidFill>
              <a:latin typeface="Adobe Devanagari" panose="02040503050201020203" pitchFamily="18" charset="0"/>
              <a:cs typeface="Adobe Devanagari" panose="02040503050201020203" pitchFamily="18" charset="0"/>
            </a:endParaRPr>
          </a:p>
          <a:p>
            <a:pPr algn="r"/>
            <a:r>
              <a:rPr lang="en-US" dirty="0">
                <a:solidFill>
                  <a:schemeClr val="bg1"/>
                </a:solidFill>
                <a:latin typeface="Adobe Devanagari" panose="02040503050201020203" pitchFamily="18" charset="0"/>
                <a:cs typeface="Adobe Devanagari" panose="02040503050201020203" pitchFamily="18" charset="0"/>
              </a:rPr>
              <a:t>    </a:t>
            </a:r>
            <a:r>
              <a:rPr lang="en-US" dirty="0" err="1">
                <a:solidFill>
                  <a:schemeClr val="bg1"/>
                </a:solidFill>
                <a:latin typeface="Adobe Devanagari" panose="02040503050201020203" pitchFamily="18" charset="0"/>
                <a:cs typeface="Adobe Devanagari" panose="02040503050201020203" pitchFamily="18" charset="0"/>
              </a:rPr>
              <a:t>Ybañez</a:t>
            </a:r>
            <a:r>
              <a:rPr lang="en-US" dirty="0">
                <a:solidFill>
                  <a:schemeClr val="bg1"/>
                </a:solidFill>
                <a:latin typeface="Adobe Devanagari" panose="02040503050201020203" pitchFamily="18" charset="0"/>
                <a:cs typeface="Adobe Devanagari" panose="02040503050201020203" pitchFamily="18" charset="0"/>
              </a:rPr>
              <a:t>, </a:t>
            </a:r>
            <a:r>
              <a:rPr lang="en-US" dirty="0" err="1">
                <a:solidFill>
                  <a:schemeClr val="bg1"/>
                </a:solidFill>
                <a:latin typeface="Adobe Devanagari" panose="02040503050201020203" pitchFamily="18" charset="0"/>
                <a:cs typeface="Adobe Devanagari" panose="02040503050201020203" pitchFamily="18" charset="0"/>
              </a:rPr>
              <a:t>Vanvan</a:t>
            </a:r>
            <a:endParaRPr lang="en-US" dirty="0">
              <a:solidFill>
                <a:schemeClr val="bg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lnSpcReduction="10000"/>
          </a:bodyPr>
          <a:p>
            <a:pPr marL="0" indent="0">
              <a:buNone/>
            </a:pPr>
            <a:r>
              <a:rPr lang="en-PH" altLang="en-US" sz="4000"/>
              <a:t>Main concepts of the related systems:</a:t>
            </a:r>
            <a:endParaRPr lang="en-PH" altLang="en-US" sz="4000"/>
          </a:p>
          <a:p>
            <a:pPr marL="457200" indent="-457200"/>
            <a:r>
              <a:rPr lang="en-PH" altLang="en-US" sz="4000"/>
              <a:t>Systematized gathering of feedback from people  through online crowdsourcing.</a:t>
            </a:r>
            <a:endParaRPr lang="en-PH" altLang="en-US" sz="4000"/>
          </a:p>
          <a:p>
            <a:pPr marL="457200" indent="-457200"/>
            <a:r>
              <a:rPr lang="en-PH" altLang="en-US" sz="4000"/>
              <a:t>Assessment of public transportation quality through feedback.</a:t>
            </a:r>
            <a:endParaRPr lang="en-PH" altLang="en-US" sz="4000"/>
          </a:p>
          <a:p>
            <a:pPr marL="457200" indent="-457200"/>
            <a:r>
              <a:rPr lang="en-PH" altLang="en-US" sz="4000"/>
              <a:t>Systematized performance monitoring of public vehicle drivers.</a:t>
            </a:r>
            <a:endParaRPr lang="en-PH" altLang="en-US" sz="4000"/>
          </a:p>
          <a:p>
            <a:pPr marL="457200" indent="-457200"/>
            <a:endParaRPr lang="en-PH" altLang="en-US"/>
          </a:p>
          <a:p>
            <a:pPr marL="457200" indent="-457200"/>
            <a:endParaRPr lang="en-PH" altLang="en-US"/>
          </a:p>
          <a:p>
            <a:pPr marL="457200" indent="-457200"/>
            <a:endParaRPr lang="en-PH" alt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 </a:t>
            </a:r>
            <a:r>
              <a:rPr lang="en-PH" altLang="en-US" sz="4000" dirty="0">
                <a:solidFill>
                  <a:schemeClr val="bg1"/>
                </a:solidFill>
                <a:latin typeface="Adobe Devanagari" panose="02040503050201020203" pitchFamily="18" charset="0"/>
                <a:cs typeface="Adobe Devanagari" panose="02040503050201020203" pitchFamily="18" charset="0"/>
              </a:rPr>
              <a:t>SUMMARY OF </a:t>
            </a:r>
            <a:r>
              <a:rPr lang="en-US" sz="4000" dirty="0">
                <a:solidFill>
                  <a:schemeClr val="bg1"/>
                </a:solidFill>
                <a:latin typeface="Adobe Devanagari" panose="02040503050201020203" pitchFamily="18" charset="0"/>
                <a:cs typeface="Adobe Devanagari" panose="02040503050201020203" pitchFamily="18" charset="0"/>
              </a:rPr>
              <a:t>RELATED SYSTEMS</a:t>
            </a:r>
            <a:endParaRPr lang="en-US" sz="4000" dirty="0">
              <a:solidFill>
                <a:schemeClr val="bg1"/>
              </a:solidFill>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538" y="811530"/>
            <a:ext cx="9674352" cy="6046470"/>
          </a:xfrm>
          <a:prstGeom prst="rect">
            <a:avLst/>
          </a:prstGeom>
        </p:spPr>
      </p:pic>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CHAPTER 3</a:t>
            </a:r>
            <a:endParaRPr lang="en-US" sz="4000" dirty="0">
              <a:solidFill>
                <a:schemeClr val="bg1"/>
              </a:solidFill>
              <a:latin typeface="Adobe Devanagari" panose="02040503050201020203" pitchFamily="18" charset="0"/>
              <a:cs typeface="Adobe Devanagari" panose="02040503050201020203" pitchFamily="18" charset="0"/>
            </a:endParaRPr>
          </a:p>
        </p:txBody>
      </p:sp>
      <p:sp>
        <p:nvSpPr>
          <p:cNvPr id="5" name="TextBox 4"/>
          <p:cNvSpPr txBox="1"/>
          <p:nvPr/>
        </p:nvSpPr>
        <p:spPr>
          <a:xfrm>
            <a:off x="4753421" y="3834765"/>
            <a:ext cx="3464411" cy="1323439"/>
          </a:xfrm>
          <a:prstGeom prst="rect">
            <a:avLst/>
          </a:prstGeom>
          <a:noFill/>
        </p:spPr>
        <p:txBody>
          <a:bodyPr wrap="none" rtlCol="0">
            <a:spAutoFit/>
          </a:bodyPr>
          <a:lstStyle/>
          <a:p>
            <a:pPr algn="ctr"/>
            <a:r>
              <a:rPr lang="en-US" sz="4000" dirty="0">
                <a:latin typeface="Adobe Devanagari" panose="02040503050201020203" pitchFamily="18" charset="0"/>
                <a:cs typeface="Adobe Devanagari" panose="02040503050201020203" pitchFamily="18" charset="0"/>
              </a:rPr>
              <a:t>TECHNICAL</a:t>
            </a:r>
            <a:endParaRPr lang="en-US" sz="4000" dirty="0">
              <a:latin typeface="Adobe Devanagari" panose="02040503050201020203" pitchFamily="18" charset="0"/>
              <a:cs typeface="Adobe Devanagari" panose="02040503050201020203" pitchFamily="18" charset="0"/>
            </a:endParaRPr>
          </a:p>
          <a:p>
            <a:pPr algn="ctr"/>
            <a:r>
              <a:rPr lang="en-US" sz="4000" dirty="0">
                <a:latin typeface="Adobe Devanagari" panose="02040503050201020203" pitchFamily="18" charset="0"/>
                <a:cs typeface="Adobe Devanagari" panose="02040503050201020203" pitchFamily="18" charset="0"/>
              </a:rPr>
              <a:t>BACKGROUND</a:t>
            </a:r>
            <a:endParaRPr 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TECHNICAL BACKGROUND</a:t>
            </a:r>
            <a:endParaRPr lang="en-US" sz="4000" dirty="0">
              <a:solidFill>
                <a:schemeClr val="bg1"/>
              </a:solidFill>
              <a:latin typeface="Adobe Devanagari" panose="02040503050201020203" pitchFamily="18" charset="0"/>
              <a:cs typeface="Adobe Devanagari" panose="02040503050201020203" pitchFamily="18" charset="0"/>
            </a:endParaRPr>
          </a:p>
        </p:txBody>
      </p:sp>
      <p:pic>
        <p:nvPicPr>
          <p:cNvPr id="2" name="Content Placeholder 1" descr="codeigniter-logo"/>
          <p:cNvPicPr>
            <a:picLocks noChangeAspect="1"/>
          </p:cNvPicPr>
          <p:nvPr>
            <p:ph sz="half" idx="1"/>
          </p:nvPr>
        </p:nvPicPr>
        <p:blipFill>
          <a:blip r:embed="rId1"/>
          <a:stretch>
            <a:fillRect/>
          </a:stretch>
        </p:blipFill>
        <p:spPr>
          <a:xfrm>
            <a:off x="548640" y="1572895"/>
            <a:ext cx="1826895" cy="1826895"/>
          </a:xfrm>
          <a:prstGeom prst="rect">
            <a:avLst/>
          </a:prstGeom>
        </p:spPr>
      </p:pic>
      <p:pic>
        <p:nvPicPr>
          <p:cNvPr id="5" name="Content Placeholder 4" descr="MySQL-Logo"/>
          <p:cNvPicPr>
            <a:picLocks noChangeAspect="1"/>
          </p:cNvPicPr>
          <p:nvPr>
            <p:ph sz="half" idx="2"/>
          </p:nvPr>
        </p:nvPicPr>
        <p:blipFill>
          <a:blip r:embed="rId2"/>
          <a:stretch>
            <a:fillRect/>
          </a:stretch>
        </p:blipFill>
        <p:spPr>
          <a:xfrm>
            <a:off x="838200" y="4098290"/>
            <a:ext cx="3112770" cy="1612900"/>
          </a:xfrm>
          <a:prstGeom prst="rect">
            <a:avLst/>
          </a:prstGeom>
        </p:spPr>
      </p:pic>
      <p:pic>
        <p:nvPicPr>
          <p:cNvPr id="7" name="Picture 6" descr="Percentage_iStock_0"/>
          <p:cNvPicPr>
            <a:picLocks noChangeAspect="1"/>
          </p:cNvPicPr>
          <p:nvPr/>
        </p:nvPicPr>
        <p:blipFill>
          <a:blip r:embed="rId3"/>
          <a:stretch>
            <a:fillRect/>
          </a:stretch>
        </p:blipFill>
        <p:spPr>
          <a:xfrm>
            <a:off x="3551555" y="1421765"/>
            <a:ext cx="2190750" cy="2190750"/>
          </a:xfrm>
          <a:prstGeom prst="rect">
            <a:avLst/>
          </a:prstGeom>
        </p:spPr>
      </p:pic>
      <p:pic>
        <p:nvPicPr>
          <p:cNvPr id="8" name="Picture 7" descr="seeicons__57e90b703eba6"/>
          <p:cNvPicPr>
            <a:picLocks noChangeAspect="1"/>
          </p:cNvPicPr>
          <p:nvPr/>
        </p:nvPicPr>
        <p:blipFill>
          <a:blip r:embed="rId4"/>
          <a:stretch>
            <a:fillRect/>
          </a:stretch>
        </p:blipFill>
        <p:spPr>
          <a:xfrm>
            <a:off x="4474845" y="3691890"/>
            <a:ext cx="3242310" cy="3242310"/>
          </a:xfrm>
          <a:prstGeom prst="rect">
            <a:avLst/>
          </a:prstGeom>
        </p:spPr>
      </p:pic>
      <p:pic>
        <p:nvPicPr>
          <p:cNvPr id="9" name="Picture 8" descr="android-studio-logo"/>
          <p:cNvPicPr>
            <a:picLocks noChangeAspect="1"/>
          </p:cNvPicPr>
          <p:nvPr/>
        </p:nvPicPr>
        <p:blipFill>
          <a:blip r:embed="rId5"/>
          <a:stretch>
            <a:fillRect/>
          </a:stretch>
        </p:blipFill>
        <p:spPr>
          <a:xfrm>
            <a:off x="6728460" y="1421765"/>
            <a:ext cx="4356735" cy="1861820"/>
          </a:xfrm>
          <a:prstGeom prst="rect">
            <a:avLst/>
          </a:prstGeom>
        </p:spPr>
      </p:pic>
      <p:pic>
        <p:nvPicPr>
          <p:cNvPr id="11" name="Picture 10" descr="icon"/>
          <p:cNvPicPr>
            <a:picLocks noChangeAspect="1"/>
          </p:cNvPicPr>
          <p:nvPr/>
        </p:nvPicPr>
        <p:blipFill>
          <a:blip r:embed="rId6"/>
          <a:stretch>
            <a:fillRect/>
          </a:stretch>
        </p:blipFill>
        <p:spPr>
          <a:xfrm>
            <a:off x="8068945" y="3519805"/>
            <a:ext cx="3016250" cy="3016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538" y="811530"/>
            <a:ext cx="9674352" cy="6046470"/>
          </a:xfrm>
          <a:prstGeom prst="rect">
            <a:avLst/>
          </a:prstGeom>
        </p:spPr>
      </p:pic>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CHAPTER 4</a:t>
            </a:r>
            <a:endParaRPr lang="en-US" sz="4000" dirty="0">
              <a:solidFill>
                <a:schemeClr val="bg1"/>
              </a:solidFill>
              <a:latin typeface="Adobe Devanagari" panose="02040503050201020203" pitchFamily="18" charset="0"/>
              <a:cs typeface="Adobe Devanagari" panose="02040503050201020203" pitchFamily="18" charset="0"/>
            </a:endParaRPr>
          </a:p>
        </p:txBody>
      </p:sp>
      <p:sp>
        <p:nvSpPr>
          <p:cNvPr id="5" name="TextBox 4"/>
          <p:cNvSpPr txBox="1"/>
          <p:nvPr/>
        </p:nvSpPr>
        <p:spPr>
          <a:xfrm>
            <a:off x="4565070" y="3834765"/>
            <a:ext cx="3841116" cy="1323439"/>
          </a:xfrm>
          <a:prstGeom prst="rect">
            <a:avLst/>
          </a:prstGeom>
          <a:noFill/>
        </p:spPr>
        <p:txBody>
          <a:bodyPr wrap="none" rtlCol="0">
            <a:spAutoFit/>
          </a:bodyPr>
          <a:lstStyle/>
          <a:p>
            <a:pPr algn="ctr"/>
            <a:r>
              <a:rPr lang="en-US" sz="4000" dirty="0">
                <a:latin typeface="Adobe Devanagari" panose="02040503050201020203" pitchFamily="18" charset="0"/>
                <a:cs typeface="Adobe Devanagari" panose="02040503050201020203" pitchFamily="18" charset="0"/>
              </a:rPr>
              <a:t>DESIGN AND</a:t>
            </a:r>
            <a:endParaRPr lang="en-US" sz="4000" dirty="0">
              <a:latin typeface="Adobe Devanagari" panose="02040503050201020203" pitchFamily="18" charset="0"/>
              <a:cs typeface="Adobe Devanagari" panose="02040503050201020203" pitchFamily="18" charset="0"/>
            </a:endParaRPr>
          </a:p>
          <a:p>
            <a:pPr algn="ctr"/>
            <a:r>
              <a:rPr lang="en-US" sz="4000" dirty="0">
                <a:latin typeface="Adobe Devanagari" panose="02040503050201020203" pitchFamily="18" charset="0"/>
                <a:cs typeface="Adobe Devanagari" panose="02040503050201020203" pitchFamily="18" charset="0"/>
              </a:rPr>
              <a:t>METHODOLOGY</a:t>
            </a:r>
            <a:endParaRPr 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CONCEPTUAL FRAMEWORK</a:t>
            </a:r>
            <a:endParaRPr 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image12.jpg" descr="14689993_1441343092546974_697372936_o"/>
          <p:cNvPicPr>
            <a:picLocks noChangeAspect="1" noChangeArrowheads="1"/>
          </p:cNvPicPr>
          <p:nvPr>
            <p:ph idx="1"/>
          </p:nvPr>
        </p:nvPicPr>
        <p:blipFill>
          <a:blip r:embed="rId1"/>
          <a:stretch>
            <a:fillRect/>
          </a:stretch>
        </p:blipFill>
        <p:spPr>
          <a:xfrm>
            <a:off x="2451735" y="1296670"/>
            <a:ext cx="7287895" cy="5461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USE-CASE DIAGRAM</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7" name="Image1" descr="C:\Users\gulaj_000\Downloads\16650778_1370276086325778_1038010438_o.jpg16650778_1370276086325778_1038010438_o"/>
          <p:cNvPicPr>
            <a:picLocks noChangeAspect="1" noChangeArrowheads="1"/>
          </p:cNvPicPr>
          <p:nvPr>
            <p:ph idx="1"/>
          </p:nvPr>
        </p:nvPicPr>
        <p:blipFill>
          <a:blip r:embed="rId1"/>
          <a:srcRect/>
          <a:stretch>
            <a:fillRect/>
          </a:stretch>
        </p:blipFill>
        <p:spPr>
          <a:xfrm>
            <a:off x="1849755" y="1327150"/>
            <a:ext cx="8493125" cy="55606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Content Placeholder 4" descr="16776099_1379376025415784_988772690_o"/>
          <p:cNvPicPr>
            <a:picLocks noChangeAspect="1"/>
          </p:cNvPicPr>
          <p:nvPr>
            <p:ph idx="1"/>
          </p:nvPr>
        </p:nvPicPr>
        <p:blipFill>
          <a:blip r:embed="rId1"/>
          <a:stretch>
            <a:fillRect/>
          </a:stretch>
        </p:blipFill>
        <p:spPr>
          <a:xfrm>
            <a:off x="1252855" y="24765"/>
            <a:ext cx="9528175" cy="67938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538" y="811530"/>
            <a:ext cx="9674352" cy="6046470"/>
          </a:xfrm>
          <a:prstGeom prst="rect">
            <a:avLst/>
          </a:prstGeom>
        </p:spPr>
      </p:pic>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CHAPTER </a:t>
            </a:r>
            <a:r>
              <a:rPr lang="en-PH" altLang="en-US" sz="4000" dirty="0">
                <a:solidFill>
                  <a:schemeClr val="bg1"/>
                </a:solidFill>
                <a:latin typeface="Adobe Devanagari" panose="02040503050201020203" pitchFamily="18" charset="0"/>
                <a:cs typeface="Adobe Devanagari" panose="02040503050201020203" pitchFamily="18" charset="0"/>
              </a:rPr>
              <a:t>5</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5" name="TextBox 4"/>
          <p:cNvSpPr txBox="1"/>
          <p:nvPr/>
        </p:nvSpPr>
        <p:spPr>
          <a:xfrm>
            <a:off x="4639366" y="3834765"/>
            <a:ext cx="369252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RESULT AND</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ANALYSIS</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078" y="405765"/>
            <a:ext cx="9674352" cy="6046470"/>
          </a:xfrm>
          <a:prstGeom prst="rect">
            <a:avLst/>
          </a:prstGeom>
        </p:spPr>
      </p:pic>
      <p:sp>
        <p:nvSpPr>
          <p:cNvPr id="5" name="TextBox 4"/>
          <p:cNvSpPr txBox="1"/>
          <p:nvPr/>
        </p:nvSpPr>
        <p:spPr>
          <a:xfrm>
            <a:off x="4619681" y="3183890"/>
            <a:ext cx="375856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SPECIFIC</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OBJECTIVE 1</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3600" dirty="0">
                <a:solidFill>
                  <a:schemeClr val="bg1"/>
                </a:solidFill>
                <a:latin typeface="Adobe Devanagari" panose="02040503050201020203" pitchFamily="18" charset="0"/>
                <a:cs typeface="Adobe Devanagari" panose="02040503050201020203" pitchFamily="18" charset="0"/>
              </a:rPr>
              <a:t>DETERMINE COMMON COMPLAINTS</a:t>
            </a:r>
            <a:endParaRPr lang="en-PH" altLang="en-US" sz="3600" dirty="0">
              <a:solidFill>
                <a:schemeClr val="bg1"/>
              </a:solidFill>
              <a:latin typeface="Adobe Devanagari" panose="02040503050201020203" pitchFamily="18" charset="0"/>
              <a:cs typeface="Adobe Devanagari" panose="02040503050201020203" pitchFamily="18" charset="0"/>
            </a:endParaRPr>
          </a:p>
          <a:p>
            <a:pPr algn="ctr"/>
            <a:r>
              <a:rPr lang="en-PH" altLang="en-US" sz="3600" dirty="0">
                <a:solidFill>
                  <a:schemeClr val="bg1"/>
                </a:solidFill>
                <a:latin typeface="Adobe Devanagari" panose="02040503050201020203" pitchFamily="18" charset="0"/>
                <a:cs typeface="Adobe Devanagari" panose="02040503050201020203" pitchFamily="18" charset="0"/>
              </a:rPr>
              <a:t>AND VIOLATIONS REGARDING PUBLIC VEHICLES</a:t>
            </a:r>
            <a:endParaRPr lang="en-PH" altLang="en-US" sz="3600" dirty="0">
              <a:solidFill>
                <a:schemeClr val="bg1"/>
              </a:solidFill>
              <a:latin typeface="Adobe Devanagari" panose="02040503050201020203" pitchFamily="18" charset="0"/>
              <a:cs typeface="Adobe Devanagari" panose="02040503050201020203" pitchFamily="18" charset="0"/>
            </a:endParaRPr>
          </a:p>
        </p:txBody>
      </p:sp>
      <p:pic>
        <p:nvPicPr>
          <p:cNvPr id="12" name="image11.png"/>
          <p:cNvPicPr>
            <a:picLocks noChangeAspect="1" noChangeArrowheads="1"/>
          </p:cNvPicPr>
          <p:nvPr>
            <p:ph idx="1"/>
          </p:nvPr>
        </p:nvPicPr>
        <p:blipFill>
          <a:blip r:embed="rId1"/>
          <a:stretch>
            <a:fillRect/>
          </a:stretch>
        </p:blipFill>
        <p:spPr>
          <a:xfrm>
            <a:off x="1753235" y="1200150"/>
            <a:ext cx="8686165" cy="55410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SYSTEM OVERVIEW</a:t>
            </a:r>
            <a:endParaRPr lang="en-US" sz="4000" dirty="0">
              <a:solidFill>
                <a:schemeClr val="bg1"/>
              </a:solidFill>
              <a:latin typeface="Adobe Devanagari" panose="02040503050201020203" pitchFamily="18" charset="0"/>
              <a:cs typeface="Adobe Devanagari" panose="02040503050201020203" pitchFamily="18" charset="0"/>
            </a:endParaRPr>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49441" y="1835467"/>
            <a:ext cx="1961401" cy="1623060"/>
          </a:xfrm>
          <a:prstGeom prst="rect">
            <a:avLst/>
          </a:prstGeom>
        </p:spPr>
      </p:pic>
      <p:sp>
        <p:nvSpPr>
          <p:cNvPr id="14" name="Curved Left Arrow 13"/>
          <p:cNvSpPr/>
          <p:nvPr/>
        </p:nvSpPr>
        <p:spPr>
          <a:xfrm>
            <a:off x="9178290" y="3006090"/>
            <a:ext cx="1079977" cy="1795462"/>
          </a:xfrm>
          <a:prstGeom prst="curvedLeft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4"/>
          <p:cNvSpPr/>
          <p:nvPr/>
        </p:nvSpPr>
        <p:spPr>
          <a:xfrm>
            <a:off x="5232084" y="1348740"/>
            <a:ext cx="1939290" cy="640080"/>
          </a:xfrm>
          <a:prstGeom prst="curvedDown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Down Arrow 16"/>
          <p:cNvSpPr/>
          <p:nvPr/>
        </p:nvSpPr>
        <p:spPr>
          <a:xfrm flipH="1" flipV="1">
            <a:off x="5154933" y="5943600"/>
            <a:ext cx="1939290" cy="640080"/>
          </a:xfrm>
          <a:prstGeom prst="curvedDown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p:cNvSpPr/>
          <p:nvPr/>
        </p:nvSpPr>
        <p:spPr>
          <a:xfrm flipH="1" flipV="1">
            <a:off x="2036513" y="3006090"/>
            <a:ext cx="1079977" cy="1795462"/>
          </a:xfrm>
          <a:prstGeom prst="curvedLeft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3686" y="1499235"/>
            <a:ext cx="2067924" cy="2067924"/>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3938" y="3956732"/>
            <a:ext cx="1838278" cy="183827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3170" y="3903821"/>
            <a:ext cx="2096453" cy="209645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078" y="405765"/>
            <a:ext cx="9674352" cy="6046470"/>
          </a:xfrm>
          <a:prstGeom prst="rect">
            <a:avLst/>
          </a:prstGeom>
        </p:spPr>
      </p:pic>
      <p:sp>
        <p:nvSpPr>
          <p:cNvPr id="5" name="TextBox 4"/>
          <p:cNvSpPr txBox="1"/>
          <p:nvPr/>
        </p:nvSpPr>
        <p:spPr>
          <a:xfrm>
            <a:off x="4619681" y="3183890"/>
            <a:ext cx="375856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SPECIFIC</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OBJECTIVE 2</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DESIGN A MOBILE-BASED COMPLAINT SUBMISSION</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3" name="Content Placeholder 2"/>
          <p:cNvSpPr/>
          <p:nvPr>
            <p:ph idx="1"/>
          </p:nvPr>
        </p:nvSpPr>
        <p:spPr/>
        <p:txBody>
          <a:bodyPr>
            <a:noAutofit/>
          </a:bodyPr>
          <a:p>
            <a:pPr marL="0" indent="0">
              <a:buNone/>
            </a:pPr>
            <a:r>
              <a:rPr lang="en-US" sz="4000"/>
              <a:t>The researchers achieved the second objective by designing a mobile application, the applications capabilities include:</a:t>
            </a:r>
            <a:endParaRPr lang="en-US" sz="4000"/>
          </a:p>
          <a:p>
            <a:pPr marL="457200" indent="-457200"/>
            <a:r>
              <a:rPr lang="en-US" sz="4000"/>
              <a:t>Get city location of complainant.</a:t>
            </a:r>
            <a:endParaRPr lang="en-US" sz="4000"/>
          </a:p>
          <a:p>
            <a:pPr marL="457200" indent="-457200"/>
            <a:r>
              <a:rPr lang="en-US" sz="4000"/>
              <a:t>Get personal information of complainant</a:t>
            </a:r>
            <a:endParaRPr lang="en-US" sz="4000"/>
          </a:p>
          <a:p>
            <a:pPr marL="457200" indent="-457200"/>
            <a:r>
              <a:rPr lang="en-US" sz="4000"/>
              <a:t>Submit complaint(s) to a vehicle by vehicle plate number.</a:t>
            </a:r>
            <a:endParaRPr lang="en-US" sz="40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sym typeface="+mn-ea"/>
              </a:rPr>
              <a:t>DESIGN A MOBILE-BASED COMPLAINT SUBMISSION</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5" name="Content Placeholder 4" descr="16523402_1439928099352820_1201501091_o"/>
          <p:cNvPicPr>
            <a:picLocks noChangeAspect="1"/>
          </p:cNvPicPr>
          <p:nvPr>
            <p:ph sz="half" idx="1"/>
          </p:nvPr>
        </p:nvPicPr>
        <p:blipFill>
          <a:blip r:embed="rId1"/>
          <a:stretch>
            <a:fillRect/>
          </a:stretch>
        </p:blipFill>
        <p:spPr>
          <a:xfrm>
            <a:off x="2536825" y="1275715"/>
            <a:ext cx="3065780" cy="5452110"/>
          </a:xfrm>
          <a:prstGeom prst="rect">
            <a:avLst/>
          </a:prstGeom>
        </p:spPr>
      </p:pic>
      <p:pic>
        <p:nvPicPr>
          <p:cNvPr id="6" name="Content Placeholder 5" descr="16650883_1439927499352880_1336249372_o"/>
          <p:cNvPicPr>
            <a:picLocks noChangeAspect="1"/>
          </p:cNvPicPr>
          <p:nvPr>
            <p:ph sz="half" idx="2"/>
          </p:nvPr>
        </p:nvPicPr>
        <p:blipFill>
          <a:blip r:embed="rId2"/>
          <a:stretch>
            <a:fillRect/>
          </a:stretch>
        </p:blipFill>
        <p:spPr>
          <a:xfrm>
            <a:off x="6129020" y="1275715"/>
            <a:ext cx="3065780" cy="54514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078" y="405765"/>
            <a:ext cx="9674352" cy="6046470"/>
          </a:xfrm>
          <a:prstGeom prst="rect">
            <a:avLst/>
          </a:prstGeom>
        </p:spPr>
      </p:pic>
      <p:sp>
        <p:nvSpPr>
          <p:cNvPr id="5" name="TextBox 4"/>
          <p:cNvSpPr txBox="1"/>
          <p:nvPr/>
        </p:nvSpPr>
        <p:spPr>
          <a:xfrm>
            <a:off x="4619681" y="3183890"/>
            <a:ext cx="375856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SPECIFIC</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OBJECTIVE 3</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DESIGN A COMPLAINT HANDLING WEB APPLICATION</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8" name="Content Placeholder 7" descr="loginPage"/>
          <p:cNvPicPr>
            <a:picLocks noChangeAspect="1"/>
          </p:cNvPicPr>
          <p:nvPr>
            <p:ph idx="1"/>
          </p:nvPr>
        </p:nvPicPr>
        <p:blipFill>
          <a:blip r:embed="rId1"/>
          <a:stretch>
            <a:fillRect/>
          </a:stretch>
        </p:blipFill>
        <p:spPr>
          <a:xfrm>
            <a:off x="3005455" y="1345565"/>
            <a:ext cx="6181725" cy="53435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SUPER ADMIN DASHBOARD</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51 - REACT - http___react.loc_admin_dashboard"/>
          <p:cNvPicPr>
            <a:picLocks noChangeAspect="1"/>
          </p:cNvPicPr>
          <p:nvPr>
            <p:ph idx="1"/>
          </p:nvPr>
        </p:nvPicPr>
        <p:blipFill>
          <a:blip r:embed="rId1"/>
          <a:stretch>
            <a:fillRect/>
          </a:stretch>
        </p:blipFill>
        <p:spPr>
          <a:xfrm>
            <a:off x="1324610" y="1320800"/>
            <a:ext cx="9542780" cy="54597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SUPER ADMIN VERIFY COMPLAINTS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29 - REACT - http___react.loc_admin_view_complains"/>
          <p:cNvPicPr>
            <a:picLocks noChangeAspect="1"/>
          </p:cNvPicPr>
          <p:nvPr>
            <p:ph idx="1"/>
          </p:nvPr>
        </p:nvPicPr>
        <p:blipFill>
          <a:blip r:embed="rId1"/>
          <a:stretch>
            <a:fillRect/>
          </a:stretch>
        </p:blipFill>
        <p:spPr>
          <a:xfrm>
            <a:off x="781685" y="1538605"/>
            <a:ext cx="10629265" cy="49104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SUPER ADMIN VIEW RECORDS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7" name="Content Placeholder 6" descr="FireShot Capture 33 - REACT - http___react.loc_admin_view_records"/>
          <p:cNvPicPr>
            <a:picLocks noChangeAspect="1"/>
          </p:cNvPicPr>
          <p:nvPr>
            <p:ph idx="1"/>
          </p:nvPr>
        </p:nvPicPr>
        <p:blipFill>
          <a:blip r:embed="rId1"/>
          <a:stretch>
            <a:fillRect/>
          </a:stretch>
        </p:blipFill>
        <p:spPr>
          <a:xfrm>
            <a:off x="753745" y="1466850"/>
            <a:ext cx="10684510" cy="49358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SUPER ADMIN VIEW GRAPHS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34 - REACT - http___react.loc_admin_view_graphs"/>
          <p:cNvPicPr>
            <a:picLocks noChangeAspect="1"/>
          </p:cNvPicPr>
          <p:nvPr>
            <p:ph idx="1"/>
          </p:nvPr>
        </p:nvPicPr>
        <p:blipFill>
          <a:blip r:embed="rId1"/>
          <a:stretch>
            <a:fillRect/>
          </a:stretch>
        </p:blipFill>
        <p:spPr>
          <a:xfrm>
            <a:off x="753745" y="1426845"/>
            <a:ext cx="10684510" cy="49358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SUPER ADMIN MANAGE OPERATORS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5" name="Content Placeholder 4" descr="FireShot Capture 35 - REACT - http___react.loc_admin_view_operator"/>
          <p:cNvPicPr>
            <a:picLocks noChangeAspect="1"/>
          </p:cNvPicPr>
          <p:nvPr>
            <p:ph idx="1"/>
          </p:nvPr>
        </p:nvPicPr>
        <p:blipFill>
          <a:blip r:embed="rId1"/>
          <a:stretch>
            <a:fillRect/>
          </a:stretch>
        </p:blipFill>
        <p:spPr>
          <a:xfrm>
            <a:off x="522605" y="1466850"/>
            <a:ext cx="11146155" cy="51492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538" y="811530"/>
            <a:ext cx="9674352" cy="6046470"/>
          </a:xfrm>
          <a:prstGeom prst="rect">
            <a:avLst/>
          </a:prstGeom>
        </p:spPr>
      </p:pic>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CHAPTER 1</a:t>
            </a:r>
            <a:endParaRPr lang="en-US" sz="4000" dirty="0">
              <a:solidFill>
                <a:schemeClr val="bg1"/>
              </a:solidFill>
              <a:latin typeface="Adobe Devanagari" panose="02040503050201020203" pitchFamily="18" charset="0"/>
              <a:cs typeface="Adobe Devanagari" panose="02040503050201020203" pitchFamily="18" charset="0"/>
            </a:endParaRPr>
          </a:p>
        </p:txBody>
      </p:sp>
      <p:sp>
        <p:nvSpPr>
          <p:cNvPr id="5" name="TextBox 4"/>
          <p:cNvSpPr txBox="1"/>
          <p:nvPr/>
        </p:nvSpPr>
        <p:spPr>
          <a:xfrm>
            <a:off x="4606290" y="4091940"/>
            <a:ext cx="3813865" cy="707886"/>
          </a:xfrm>
          <a:prstGeom prst="rect">
            <a:avLst/>
          </a:prstGeom>
          <a:noFill/>
        </p:spPr>
        <p:txBody>
          <a:bodyPr wrap="none" rtlCol="0">
            <a:spAutoFit/>
          </a:bodyPr>
          <a:lstStyle/>
          <a:p>
            <a:r>
              <a:rPr lang="en-US" sz="4000" dirty="0">
                <a:latin typeface="Adobe Devanagari" panose="02040503050201020203" pitchFamily="18" charset="0"/>
                <a:cs typeface="Adobe Devanagari" panose="02040503050201020203" pitchFamily="18" charset="0"/>
              </a:rPr>
              <a:t>INTRODUCTION</a:t>
            </a:r>
            <a:endParaRPr 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DASHBOARD</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12" name="Content Placeholder 11" descr="FireShot Capture 50 - REACT - http___react.loc_admin_dashboard"/>
          <p:cNvPicPr>
            <a:picLocks noChangeAspect="1"/>
          </p:cNvPicPr>
          <p:nvPr>
            <p:ph idx="1"/>
          </p:nvPr>
        </p:nvPicPr>
        <p:blipFill>
          <a:blip r:embed="rId1"/>
          <a:stretch>
            <a:fillRect/>
          </a:stretch>
        </p:blipFill>
        <p:spPr>
          <a:xfrm>
            <a:off x="1483360" y="1307465"/>
            <a:ext cx="9411970" cy="54463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VERIFY COMPLAINTS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5" name="Content Placeholder 4" descr="FireShot Capture 38 - REACT - http___react.loc_admin_view_complains"/>
          <p:cNvPicPr>
            <a:picLocks noChangeAspect="1"/>
          </p:cNvPicPr>
          <p:nvPr>
            <p:ph idx="1"/>
          </p:nvPr>
        </p:nvPicPr>
        <p:blipFill>
          <a:blip r:embed="rId1"/>
          <a:stretch>
            <a:fillRect/>
          </a:stretch>
        </p:blipFill>
        <p:spPr>
          <a:xfrm>
            <a:off x="666750" y="1492885"/>
            <a:ext cx="10857865" cy="50158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VERIFY VIEW RECORDS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41 - REACT - http___react.loc_admin_view_records"/>
          <p:cNvPicPr>
            <a:picLocks noChangeAspect="1"/>
          </p:cNvPicPr>
          <p:nvPr>
            <p:ph idx="1"/>
          </p:nvPr>
        </p:nvPicPr>
        <p:blipFill>
          <a:blip r:embed="rId1"/>
          <a:stretch>
            <a:fillRect/>
          </a:stretch>
        </p:blipFill>
        <p:spPr>
          <a:xfrm>
            <a:off x="652780" y="1532890"/>
            <a:ext cx="10886440" cy="50292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VERIFY VIEW GRAPHS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5" name="Content Placeholder 4" descr="FireShot Capture 42 - REACT - http___react.loc_admin_view_graphs"/>
          <p:cNvPicPr>
            <a:picLocks noChangeAspect="1"/>
          </p:cNvPicPr>
          <p:nvPr>
            <p:ph idx="1"/>
          </p:nvPr>
        </p:nvPicPr>
        <p:blipFill>
          <a:blip r:embed="rId1"/>
          <a:stretch>
            <a:fillRect/>
          </a:stretch>
        </p:blipFill>
        <p:spPr>
          <a:xfrm>
            <a:off x="480060" y="1426845"/>
            <a:ext cx="11231880" cy="51885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MANAGE VEHICLES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43 - REACT - http___react.loc_admin_view_vehicle"/>
          <p:cNvPicPr>
            <a:picLocks noChangeAspect="1"/>
          </p:cNvPicPr>
          <p:nvPr>
            <p:ph idx="1"/>
          </p:nvPr>
        </p:nvPicPr>
        <p:blipFill>
          <a:blip r:embed="rId1"/>
          <a:stretch>
            <a:fillRect/>
          </a:stretch>
        </p:blipFill>
        <p:spPr>
          <a:xfrm>
            <a:off x="567055" y="1400175"/>
            <a:ext cx="11058525" cy="51085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ADMIN MANAGE DRIVERS</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Content Placeholder 2" descr="FireShot Capture 44 - REACT - http___react.loc_admin_view_driver"/>
          <p:cNvPicPr>
            <a:picLocks noChangeAspect="1"/>
          </p:cNvPicPr>
          <p:nvPr>
            <p:ph idx="1"/>
          </p:nvPr>
        </p:nvPicPr>
        <p:blipFill>
          <a:blip r:embed="rId1"/>
          <a:stretch>
            <a:fillRect/>
          </a:stretch>
        </p:blipFill>
        <p:spPr>
          <a:xfrm>
            <a:off x="522605" y="1400175"/>
            <a:ext cx="11146155" cy="51492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078" y="405765"/>
            <a:ext cx="9674352" cy="6046470"/>
          </a:xfrm>
          <a:prstGeom prst="rect">
            <a:avLst/>
          </a:prstGeom>
        </p:spPr>
      </p:pic>
      <p:sp>
        <p:nvSpPr>
          <p:cNvPr id="5" name="TextBox 4"/>
          <p:cNvSpPr txBox="1"/>
          <p:nvPr/>
        </p:nvSpPr>
        <p:spPr>
          <a:xfrm>
            <a:off x="4619681" y="3183890"/>
            <a:ext cx="375856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SPECIFIC</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OBJECTIVE 4</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DEVELOP A PUBLIC VEHICLE COMPLAINT MANAGEMENT SYSTEM</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387" y="2064155"/>
            <a:ext cx="3079343" cy="3079343"/>
          </a:xfrm>
          <a:prstGeom prst="rect">
            <a:avLst/>
          </a:prstGeom>
        </p:spPr>
      </p:pic>
      <p:sp>
        <p:nvSpPr>
          <p:cNvPr id="8" name="Right Arrow 7"/>
          <p:cNvSpPr/>
          <p:nvPr/>
        </p:nvSpPr>
        <p:spPr>
          <a:xfrm>
            <a:off x="2828737" y="3247402"/>
            <a:ext cx="1440180" cy="7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736975" y="1791970"/>
            <a:ext cx="3623945" cy="3623945"/>
          </a:xfrm>
          <a:prstGeom prst="rect">
            <a:avLst/>
          </a:prstGeom>
        </p:spPr>
      </p:pic>
      <p:sp>
        <p:nvSpPr>
          <p:cNvPr id="6" name="Right Arrow 5"/>
          <p:cNvSpPr/>
          <p:nvPr/>
        </p:nvSpPr>
        <p:spPr>
          <a:xfrm>
            <a:off x="6935282" y="3247402"/>
            <a:ext cx="1440180" cy="7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8"/>
          <p:cNvPicPr>
            <a:picLocks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369935" y="2064385"/>
            <a:ext cx="3126740" cy="34436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078" y="405765"/>
            <a:ext cx="9674352" cy="6046470"/>
          </a:xfrm>
          <a:prstGeom prst="rect">
            <a:avLst/>
          </a:prstGeom>
        </p:spPr>
      </p:pic>
      <p:sp>
        <p:nvSpPr>
          <p:cNvPr id="5" name="TextBox 4"/>
          <p:cNvSpPr txBox="1"/>
          <p:nvPr/>
        </p:nvSpPr>
        <p:spPr>
          <a:xfrm>
            <a:off x="4619681" y="3183890"/>
            <a:ext cx="3758565" cy="14484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SPECIFIC</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OBJECTIVE 5</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TEST AND EVALUATE THE SYSTEM</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2" name="Content Placeholder 1"/>
          <p:cNvSpPr/>
          <p:nvPr>
            <p:ph sz="half" idx="1"/>
          </p:nvPr>
        </p:nvSpPr>
        <p:spPr/>
        <p:txBody>
          <a:bodyPr>
            <a:normAutofit lnSpcReduction="20000"/>
          </a:bodyPr>
          <a:p>
            <a:pPr marL="0" indent="0">
              <a:buNone/>
            </a:pPr>
            <a:r>
              <a:rPr lang="en-PH" altLang="en-US"/>
              <a:t>Black Box Testing</a:t>
            </a:r>
            <a:endParaRPr lang="en-PH" altLang="en-US"/>
          </a:p>
          <a:p>
            <a:pPr marL="0" indent="0">
              <a:buNone/>
            </a:pPr>
            <a:endParaRPr lang="en-PH" altLang="en-US"/>
          </a:p>
        </p:txBody>
      </p:sp>
      <p:pic>
        <p:nvPicPr>
          <p:cNvPr id="3" name="Content Placeholder 2"/>
          <p:cNvPicPr>
            <a:picLocks noChangeAspect="1"/>
          </p:cNvPicPr>
          <p:nvPr>
            <p:ph sz="half" idx="2"/>
          </p:nvPr>
        </p:nvPicPr>
        <p:blipFill>
          <a:blip r:embed="rId1"/>
          <a:stretch>
            <a:fillRect/>
          </a:stretch>
        </p:blipFill>
        <p:spPr>
          <a:xfrm>
            <a:off x="838200" y="2272665"/>
            <a:ext cx="5181600" cy="3641725"/>
          </a:xfrm>
          <a:prstGeom prst="rect">
            <a:avLst/>
          </a:prstGeom>
        </p:spPr>
      </p:pic>
      <p:pic>
        <p:nvPicPr>
          <p:cNvPr id="6" name="Picture 5"/>
          <p:cNvPicPr>
            <a:picLocks noChangeAspect="1"/>
          </p:cNvPicPr>
          <p:nvPr/>
        </p:nvPicPr>
        <p:blipFill>
          <a:blip r:embed="rId2"/>
          <a:stretch>
            <a:fillRect/>
          </a:stretch>
        </p:blipFill>
        <p:spPr>
          <a:xfrm>
            <a:off x="6226175" y="2394585"/>
            <a:ext cx="5127625" cy="3397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TEST AND EVALUATE THE SYSTEM</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2" name="Content Placeholder 1"/>
          <p:cNvSpPr/>
          <p:nvPr>
            <p:ph sz="half" idx="1"/>
          </p:nvPr>
        </p:nvSpPr>
        <p:spPr/>
        <p:txBody>
          <a:bodyPr>
            <a:normAutofit lnSpcReduction="20000"/>
          </a:bodyPr>
          <a:p>
            <a:pPr marL="0" indent="0">
              <a:buNone/>
            </a:pPr>
            <a:r>
              <a:rPr lang="en-PH" altLang="en-US"/>
              <a:t>User Acceptance Testing</a:t>
            </a:r>
            <a:endParaRPr lang="en-PH" altLang="en-US"/>
          </a:p>
          <a:p>
            <a:pPr marL="0" indent="0">
              <a:buNone/>
            </a:pPr>
            <a:endParaRPr lang="en-PH" altLang="en-US"/>
          </a:p>
          <a:p>
            <a:pPr marL="0" indent="0">
              <a:buNone/>
            </a:pPr>
            <a:endParaRPr lang="en-PH" altLang="en-US"/>
          </a:p>
        </p:txBody>
      </p:sp>
      <p:pic>
        <p:nvPicPr>
          <p:cNvPr id="10" name="Content Placeholder 9"/>
          <p:cNvPicPr>
            <a:picLocks noChangeAspect="1"/>
          </p:cNvPicPr>
          <p:nvPr>
            <p:ph sz="half" idx="2"/>
          </p:nvPr>
        </p:nvPicPr>
        <p:blipFill>
          <a:blip r:embed="rId1"/>
          <a:stretch>
            <a:fillRect/>
          </a:stretch>
        </p:blipFill>
        <p:spPr>
          <a:xfrm>
            <a:off x="2179320" y="2199005"/>
            <a:ext cx="7659370" cy="42271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6538" y="811530"/>
            <a:ext cx="9674352" cy="6046470"/>
          </a:xfrm>
          <a:prstGeom prst="rect">
            <a:avLst/>
          </a:prstGeom>
        </p:spPr>
      </p:pic>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CHAPTER </a:t>
            </a:r>
            <a:r>
              <a:rPr lang="en-PH" altLang="en-US" sz="4000" dirty="0">
                <a:solidFill>
                  <a:schemeClr val="bg1"/>
                </a:solidFill>
                <a:latin typeface="Adobe Devanagari" panose="02040503050201020203" pitchFamily="18" charset="0"/>
                <a:cs typeface="Adobe Devanagari" panose="02040503050201020203" pitchFamily="18" charset="0"/>
              </a:rPr>
              <a:t>6</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5" name="TextBox 4"/>
          <p:cNvSpPr txBox="1"/>
          <p:nvPr/>
        </p:nvSpPr>
        <p:spPr>
          <a:xfrm>
            <a:off x="3734173" y="3209925"/>
            <a:ext cx="5502910" cy="2058035"/>
          </a:xfrm>
          <a:prstGeom prst="rect">
            <a:avLst/>
          </a:prstGeom>
          <a:noFill/>
        </p:spPr>
        <p:txBody>
          <a:bodyPr wrap="none" rtlCol="0">
            <a:spAutoFit/>
          </a:bodyPr>
          <a:lstStyle/>
          <a:p>
            <a:pPr algn="ctr"/>
            <a:r>
              <a:rPr lang="en-PH" altLang="en-US" sz="4000" dirty="0">
                <a:latin typeface="Adobe Devanagari" panose="02040503050201020203" pitchFamily="18" charset="0"/>
                <a:cs typeface="Adobe Devanagari" panose="02040503050201020203" pitchFamily="18" charset="0"/>
              </a:rPr>
              <a:t>CONCLUSION</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AND</a:t>
            </a:r>
            <a:endParaRPr lang="en-PH" altLang="en-US" sz="4000" dirty="0">
              <a:latin typeface="Adobe Devanagari" panose="02040503050201020203" pitchFamily="18" charset="0"/>
              <a:cs typeface="Adobe Devanagari" panose="02040503050201020203" pitchFamily="18" charset="0"/>
            </a:endParaRPr>
          </a:p>
          <a:p>
            <a:pPr algn="ctr"/>
            <a:r>
              <a:rPr lang="en-PH" altLang="en-US" sz="4000" dirty="0">
                <a:latin typeface="Adobe Devanagari" panose="02040503050201020203" pitchFamily="18" charset="0"/>
                <a:cs typeface="Adobe Devanagari" panose="02040503050201020203" pitchFamily="18" charset="0"/>
              </a:rPr>
              <a:t>RECOMMENDATION</a:t>
            </a:r>
            <a:endParaRPr lang="en-PH" altLang="en-US" sz="40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CONCLUSION</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2" name="Content Placeholder 1"/>
          <p:cNvSpPr/>
          <p:nvPr>
            <p:ph sz="half" idx="1"/>
          </p:nvPr>
        </p:nvSpPr>
        <p:spPr/>
        <p:txBody>
          <a:bodyPr>
            <a:normAutofit lnSpcReduction="20000"/>
          </a:bodyPr>
          <a:p>
            <a:pPr marL="0" indent="0">
              <a:buNone/>
            </a:pPr>
            <a:endParaRPr lang="en-PH" altLang="en-US"/>
          </a:p>
          <a:p>
            <a:pPr marL="0" indent="0">
              <a:buNone/>
            </a:pPr>
            <a:endParaRPr lang="en-PH" altLang="en-US"/>
          </a:p>
          <a:p>
            <a:pPr marL="0" indent="0">
              <a:buNone/>
            </a:pPr>
            <a:endParaRPr lang="en-PH" altLang="en-US"/>
          </a:p>
        </p:txBody>
      </p:sp>
      <p:sp>
        <p:nvSpPr>
          <p:cNvPr id="3" name="Content Placeholder 2"/>
          <p:cNvSpPr/>
          <p:nvPr>
            <p:ph sz="half" idx="2"/>
          </p:nvPr>
        </p:nvSpPr>
        <p:spPr>
          <a:xfrm>
            <a:off x="837565" y="1825625"/>
            <a:ext cx="10516235" cy="4351655"/>
          </a:xfrm>
        </p:spPr>
        <p:txBody>
          <a:bodyPr>
            <a:noAutofit/>
          </a:bodyPr>
          <a:p>
            <a:pPr marL="0" indent="0">
              <a:buNone/>
            </a:pPr>
            <a:r>
              <a:rPr lang="en-US" sz="3600"/>
              <a:t>From the design phase until the system had been tested, the researches have come up with the following conclusions:</a:t>
            </a:r>
            <a:endParaRPr lang="en-US" sz="3600"/>
          </a:p>
          <a:p>
            <a:pPr marL="0" indent="0">
              <a:buNone/>
            </a:pPr>
            <a:r>
              <a:rPr lang="en-US" sz="3600"/>
              <a:t>The system demonstrates the possibility of sending public vehicle complaints on an android device that will be received and verified by operators and government transportation authorities. By using the system the verified complaints received by the operators and the LTFRB authorities will be beneficial to the public.</a:t>
            </a:r>
            <a:endParaRPr lang="en-US" sz="3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altLang="en-US" sz="4000" dirty="0">
                <a:solidFill>
                  <a:schemeClr val="bg1"/>
                </a:solidFill>
                <a:latin typeface="Adobe Devanagari" panose="02040503050201020203" pitchFamily="18" charset="0"/>
                <a:cs typeface="Adobe Devanagari" panose="02040503050201020203" pitchFamily="18" charset="0"/>
              </a:rPr>
              <a:t>RECOMMENDATION</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
        <p:nvSpPr>
          <p:cNvPr id="2" name="Content Placeholder 1"/>
          <p:cNvSpPr/>
          <p:nvPr>
            <p:ph sz="half" idx="1"/>
          </p:nvPr>
        </p:nvSpPr>
        <p:spPr/>
        <p:txBody>
          <a:bodyPr>
            <a:normAutofit lnSpcReduction="20000"/>
          </a:bodyPr>
          <a:p>
            <a:pPr marL="0" indent="0">
              <a:buNone/>
            </a:pPr>
            <a:endParaRPr lang="en-PH" altLang="en-US"/>
          </a:p>
          <a:p>
            <a:pPr marL="0" indent="0">
              <a:buNone/>
            </a:pPr>
            <a:endParaRPr lang="en-PH" altLang="en-US"/>
          </a:p>
          <a:p>
            <a:pPr marL="0" indent="0">
              <a:buNone/>
            </a:pPr>
            <a:endParaRPr lang="en-PH" altLang="en-US"/>
          </a:p>
        </p:txBody>
      </p:sp>
      <p:sp>
        <p:nvSpPr>
          <p:cNvPr id="3" name="Content Placeholder 2"/>
          <p:cNvSpPr/>
          <p:nvPr>
            <p:ph sz="half" idx="2"/>
          </p:nvPr>
        </p:nvSpPr>
        <p:spPr>
          <a:xfrm>
            <a:off x="837565" y="1825625"/>
            <a:ext cx="10516235" cy="4351655"/>
          </a:xfrm>
        </p:spPr>
        <p:txBody>
          <a:bodyPr>
            <a:noAutofit/>
          </a:bodyPr>
          <a:p>
            <a:pPr marL="0" indent="0">
              <a:buNone/>
            </a:pPr>
            <a:r>
              <a:rPr lang="en-US" sz="3600"/>
              <a:t>For future researchers, a good recommendation is the implementing of a real-time mobile application to web application connectivity. Another good recommendation would be the implementation of a good file hosting feature for seamless submission of complaints.</a:t>
            </a:r>
            <a:endParaRPr lang="en-US" sz="3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515485" y="2367915"/>
            <a:ext cx="2520242" cy="1569660"/>
          </a:xfrm>
          <a:prstGeom prst="rect">
            <a:avLst/>
          </a:prstGeom>
          <a:noFill/>
        </p:spPr>
        <p:txBody>
          <a:bodyPr wrap="none" rtlCol="0">
            <a:spAutoFit/>
          </a:bodyPr>
          <a:lstStyle/>
          <a:p>
            <a:r>
              <a:rPr lang="en-US" sz="9600" dirty="0">
                <a:latin typeface="Adobe Devanagari" panose="02040503050201020203" pitchFamily="18" charset="0"/>
                <a:cs typeface="Adobe Devanagari" panose="02040503050201020203" pitchFamily="18" charset="0"/>
              </a:rPr>
              <a:t>END</a:t>
            </a:r>
            <a:endParaRPr lang="en-US" sz="9600" dirty="0">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GENERAL OBJECTIVE</a:t>
            </a:r>
            <a:endParaRPr lang="en-US" sz="4000" dirty="0">
              <a:solidFill>
                <a:schemeClr val="bg1"/>
              </a:solidFill>
              <a:latin typeface="Adobe Devanagari" panose="02040503050201020203" pitchFamily="18" charset="0"/>
              <a:cs typeface="Adobe Devanagari" panose="02040503050201020203"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4762" y="2064155"/>
            <a:ext cx="3079343" cy="3079343"/>
          </a:xfrm>
          <a:prstGeom prst="rect">
            <a:avLst/>
          </a:prstGeom>
        </p:spPr>
      </p:pic>
      <p:sp>
        <p:nvSpPr>
          <p:cNvPr id="8" name="Right Arrow 7"/>
          <p:cNvSpPr/>
          <p:nvPr/>
        </p:nvSpPr>
        <p:spPr>
          <a:xfrm>
            <a:off x="6281867" y="3244862"/>
            <a:ext cx="1440180" cy="7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2869651" y="2064155"/>
            <a:ext cx="3074773" cy="3074773"/>
          </a:xfrm>
          <a:prstGeom prst="rect">
            <a:avLst/>
          </a:prstGeom>
        </p:spPr>
      </p:pic>
      <p:pic>
        <p:nvPicPr>
          <p:cNvPr id="5" name="Content Placeholder 4"/>
          <p:cNvPicPr>
            <a:picLocks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22235" y="1798955"/>
            <a:ext cx="3609975" cy="36099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Rounded Rectangle 5"/>
          <p:cNvSpPr/>
          <p:nvPr/>
        </p:nvSpPr>
        <p:spPr>
          <a:xfrm>
            <a:off x="1920240" y="1630680"/>
            <a:ext cx="4715338" cy="800099"/>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SPECIFIC OBJECTIVES</a:t>
            </a:r>
            <a:endParaRPr lang="en-US" sz="4000" dirty="0">
              <a:solidFill>
                <a:schemeClr val="bg1"/>
              </a:solidFill>
              <a:latin typeface="Adobe Devanagari" panose="02040503050201020203" pitchFamily="18" charset="0"/>
              <a:cs typeface="Adobe Devanagari" panose="02040503050201020203" pitchFamily="18" charset="0"/>
            </a:endParaRPr>
          </a:p>
        </p:txBody>
      </p:sp>
      <p:sp>
        <p:nvSpPr>
          <p:cNvPr id="8" name="TextBox 7"/>
          <p:cNvSpPr txBox="1"/>
          <p:nvPr/>
        </p:nvSpPr>
        <p:spPr>
          <a:xfrm>
            <a:off x="2011680" y="1630778"/>
            <a:ext cx="4789170" cy="646331"/>
          </a:xfrm>
          <a:prstGeom prst="rect">
            <a:avLst/>
          </a:prstGeom>
          <a:noFill/>
        </p:spPr>
        <p:txBody>
          <a:bodyPr wrap="square" rtlCol="0">
            <a:spAutoFit/>
          </a:bodyPr>
          <a:lstStyle/>
          <a:p>
            <a:r>
              <a:rPr lang="en-US" dirty="0">
                <a:solidFill>
                  <a:schemeClr val="bg1"/>
                </a:solidFill>
                <a:latin typeface="Adobe Devanagari" panose="02040503050201020203" pitchFamily="18" charset="0"/>
                <a:cs typeface="Adobe Devanagari" panose="02040503050201020203" pitchFamily="18" charset="0"/>
              </a:rPr>
              <a:t>Determine common complaint violations regarding</a:t>
            </a:r>
            <a:endParaRPr lang="en-US" dirty="0">
              <a:solidFill>
                <a:schemeClr val="bg1"/>
              </a:solidFill>
              <a:latin typeface="Adobe Devanagari" panose="02040503050201020203" pitchFamily="18" charset="0"/>
              <a:cs typeface="Adobe Devanagari" panose="02040503050201020203" pitchFamily="18" charset="0"/>
            </a:endParaRPr>
          </a:p>
          <a:p>
            <a:r>
              <a:rPr lang="en-US" dirty="0">
                <a:solidFill>
                  <a:schemeClr val="bg1"/>
                </a:solidFill>
                <a:latin typeface="Adobe Devanagari" panose="02040503050201020203" pitchFamily="18" charset="0"/>
                <a:cs typeface="Adobe Devanagari" panose="02040503050201020203" pitchFamily="18" charset="0"/>
              </a:rPr>
              <a:t>Public vehicles.</a:t>
            </a:r>
            <a:endParaRPr lang="en-US" dirty="0">
              <a:solidFill>
                <a:schemeClr val="bg1"/>
              </a:solidFill>
              <a:latin typeface="Adobe Devanagari" panose="02040503050201020203" pitchFamily="18" charset="0"/>
              <a:cs typeface="Adobe Devanagari" panose="02040503050201020203" pitchFamily="18" charset="0"/>
            </a:endParaRPr>
          </a:p>
        </p:txBody>
      </p:sp>
      <p:sp>
        <p:nvSpPr>
          <p:cNvPr id="10" name="Rounded Rectangle 9"/>
          <p:cNvSpPr/>
          <p:nvPr/>
        </p:nvSpPr>
        <p:spPr>
          <a:xfrm>
            <a:off x="2724150" y="2785465"/>
            <a:ext cx="4076700" cy="800099"/>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p:cNvSpPr txBox="1"/>
          <p:nvPr/>
        </p:nvSpPr>
        <p:spPr>
          <a:xfrm>
            <a:off x="2724150" y="2785874"/>
            <a:ext cx="4373880" cy="369332"/>
          </a:xfrm>
          <a:prstGeom prst="rect">
            <a:avLst/>
          </a:prstGeom>
          <a:noFill/>
        </p:spPr>
        <p:txBody>
          <a:bodyPr wrap="square" rtlCol="0">
            <a:spAutoFit/>
          </a:bodyPr>
          <a:lstStyle/>
          <a:p>
            <a:r>
              <a:rPr lang="en-US" dirty="0">
                <a:solidFill>
                  <a:schemeClr val="bg1"/>
                </a:solidFill>
                <a:latin typeface="Adobe Devanagari" panose="02040503050201020203" pitchFamily="18" charset="0"/>
                <a:cs typeface="Adobe Devanagari" panose="02040503050201020203" pitchFamily="18" charset="0"/>
              </a:rPr>
              <a:t>Design mobile-based complaint submission.</a:t>
            </a:r>
            <a:endParaRPr lang="en-US" dirty="0">
              <a:solidFill>
                <a:schemeClr val="bg1"/>
              </a:solidFill>
              <a:latin typeface="Adobe Devanagari" panose="02040503050201020203" pitchFamily="18" charset="0"/>
              <a:cs typeface="Adobe Devanagari" panose="02040503050201020203" pitchFamily="18" charset="0"/>
            </a:endParaRPr>
          </a:p>
        </p:txBody>
      </p:sp>
      <p:pic>
        <p:nvPicPr>
          <p:cNvPr id="12" name="Picture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1719" y="2594589"/>
            <a:ext cx="1072431" cy="1072431"/>
          </a:xfrm>
          <a:prstGeom prst="rect">
            <a:avLst/>
          </a:prstGeom>
        </p:spPr>
      </p:pic>
      <p:sp>
        <p:nvSpPr>
          <p:cNvPr id="14" name="Rounded Rectangle 13"/>
          <p:cNvSpPr/>
          <p:nvPr/>
        </p:nvSpPr>
        <p:spPr>
          <a:xfrm>
            <a:off x="3847997" y="3743722"/>
            <a:ext cx="4185645" cy="800099"/>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p:cNvSpPr txBox="1"/>
          <p:nvPr/>
        </p:nvSpPr>
        <p:spPr>
          <a:xfrm>
            <a:off x="3909060" y="3843677"/>
            <a:ext cx="4373880" cy="369332"/>
          </a:xfrm>
          <a:prstGeom prst="rect">
            <a:avLst/>
          </a:prstGeom>
          <a:noFill/>
        </p:spPr>
        <p:txBody>
          <a:bodyPr wrap="square" rtlCol="0">
            <a:spAutoFit/>
          </a:bodyPr>
          <a:lstStyle/>
          <a:p>
            <a:r>
              <a:rPr lang="en-US" dirty="0">
                <a:solidFill>
                  <a:schemeClr val="bg1"/>
                </a:solidFill>
                <a:latin typeface="Adobe Devanagari" panose="02040503050201020203" pitchFamily="18" charset="0"/>
                <a:cs typeface="Adobe Devanagari" panose="02040503050201020203" pitchFamily="18" charset="0"/>
              </a:rPr>
              <a:t>Design a complaint handling web application.</a:t>
            </a:r>
            <a:endParaRPr lang="en-US" dirty="0">
              <a:solidFill>
                <a:schemeClr val="bg1"/>
              </a:solidFill>
              <a:latin typeface="Adobe Devanagari" panose="02040503050201020203" pitchFamily="18" charset="0"/>
              <a:cs typeface="Adobe Devanagari" panose="02040503050201020203" pitchFamily="18" charset="0"/>
            </a:endParaRPr>
          </a:p>
        </p:txBody>
      </p:sp>
      <p:sp>
        <p:nvSpPr>
          <p:cNvPr id="16" name="Rounded Rectangle 15"/>
          <p:cNvSpPr/>
          <p:nvPr/>
        </p:nvSpPr>
        <p:spPr>
          <a:xfrm>
            <a:off x="5740022" y="5783672"/>
            <a:ext cx="4076700" cy="800099"/>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extBox 16"/>
          <p:cNvSpPr txBox="1"/>
          <p:nvPr/>
        </p:nvSpPr>
        <p:spPr>
          <a:xfrm>
            <a:off x="5880015" y="6002052"/>
            <a:ext cx="4373880" cy="369332"/>
          </a:xfrm>
          <a:prstGeom prst="rect">
            <a:avLst/>
          </a:prstGeom>
          <a:noFill/>
        </p:spPr>
        <p:txBody>
          <a:bodyPr wrap="square" rtlCol="0">
            <a:spAutoFit/>
          </a:bodyPr>
          <a:lstStyle/>
          <a:p>
            <a:r>
              <a:rPr lang="en-US" dirty="0">
                <a:solidFill>
                  <a:schemeClr val="bg1"/>
                </a:solidFill>
                <a:latin typeface="Adobe Devanagari" panose="02040503050201020203" pitchFamily="18" charset="0"/>
                <a:cs typeface="Adobe Devanagari" panose="02040503050201020203" pitchFamily="18" charset="0"/>
              </a:rPr>
              <a:t>Test and evaluate the system.</a:t>
            </a:r>
            <a:endParaRPr lang="en-US" dirty="0">
              <a:solidFill>
                <a:schemeClr val="bg1"/>
              </a:solidFill>
              <a:latin typeface="Adobe Devanagari" panose="02040503050201020203" pitchFamily="18" charset="0"/>
              <a:cs typeface="Adobe Devanagari" panose="02040503050201020203"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871" y="5760379"/>
            <a:ext cx="915041" cy="91504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571" y="1309817"/>
            <a:ext cx="1471126" cy="14711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3609" y="3465494"/>
            <a:ext cx="1485451" cy="1485451"/>
          </a:xfrm>
          <a:prstGeom prst="rect">
            <a:avLst/>
          </a:prstGeom>
        </p:spPr>
      </p:pic>
      <p:sp>
        <p:nvSpPr>
          <p:cNvPr id="19" name="Rounded Rectangle 9"/>
          <p:cNvSpPr/>
          <p:nvPr/>
        </p:nvSpPr>
        <p:spPr>
          <a:xfrm>
            <a:off x="4584871" y="4868292"/>
            <a:ext cx="4426602" cy="728325"/>
          </a:xfrm>
          <a:prstGeom prst="roundRect">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TextBox 19"/>
          <p:cNvSpPr txBox="1"/>
          <p:nvPr/>
        </p:nvSpPr>
        <p:spPr>
          <a:xfrm>
            <a:off x="4597228" y="4899410"/>
            <a:ext cx="4373880" cy="646331"/>
          </a:xfrm>
          <a:prstGeom prst="rect">
            <a:avLst/>
          </a:prstGeom>
          <a:noFill/>
        </p:spPr>
        <p:txBody>
          <a:bodyPr wrap="square" rtlCol="0">
            <a:spAutoFit/>
          </a:bodyPr>
          <a:lstStyle/>
          <a:p>
            <a:r>
              <a:rPr lang="en-US" dirty="0">
                <a:solidFill>
                  <a:schemeClr val="bg1"/>
                </a:solidFill>
                <a:latin typeface="Adobe Devanagari" panose="02040503050201020203" pitchFamily="18" charset="0"/>
                <a:cs typeface="Adobe Devanagari" panose="02040503050201020203" pitchFamily="18" charset="0"/>
              </a:rPr>
              <a:t>Develop a public vehicle complaint management system.</a:t>
            </a:r>
            <a:endParaRPr lang="en-US" dirty="0">
              <a:solidFill>
                <a:schemeClr val="bg1"/>
              </a:solidFill>
              <a:latin typeface="Adobe Devanagari" panose="02040503050201020203" pitchFamily="18" charset="0"/>
              <a:cs typeface="Adobe Devanagari" panose="02040503050201020203" pitchFamily="18" charset="0"/>
            </a:endParaRPr>
          </a:p>
        </p:txBody>
      </p:sp>
      <p:pic>
        <p:nvPicPr>
          <p:cNvPr id="22" name="Picture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08519" y="4711241"/>
            <a:ext cx="1072431" cy="107243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SIGNIFICANCE OF THE STUDY</a:t>
            </a:r>
            <a:endParaRPr lang="en-US" sz="4000" dirty="0">
              <a:solidFill>
                <a:schemeClr val="bg1"/>
              </a:solidFill>
              <a:latin typeface="Adobe Devanagari" panose="02040503050201020203" pitchFamily="18" charset="0"/>
              <a:cs typeface="Adobe Devanagari" panose="02040503050201020203" pitchFamily="18" charset="0"/>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2590" y="1485900"/>
            <a:ext cx="2263140" cy="226314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868" y="1696799"/>
            <a:ext cx="1841341" cy="1841341"/>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698" y="4037489"/>
            <a:ext cx="2539682" cy="2539682"/>
          </a:xfrm>
          <a:prstGeom prst="rect">
            <a:avLst/>
          </a:prstGeom>
        </p:spPr>
      </p:pic>
      <p:sp>
        <p:nvSpPr>
          <p:cNvPr id="19" name="TextBox 18"/>
          <p:cNvSpPr txBox="1"/>
          <p:nvPr/>
        </p:nvSpPr>
        <p:spPr>
          <a:xfrm>
            <a:off x="1835693" y="3478887"/>
            <a:ext cx="1999615" cy="427990"/>
          </a:xfrm>
          <a:prstGeom prst="rect">
            <a:avLst/>
          </a:prstGeom>
          <a:noFill/>
        </p:spPr>
        <p:txBody>
          <a:bodyPr wrap="none" rtlCol="0">
            <a:spAutoFit/>
          </a:bodyPr>
          <a:lstStyle/>
          <a:p>
            <a:r>
              <a:rPr lang="en-PH" altLang="en-US" dirty="0">
                <a:latin typeface="Adobe Devanagari" panose="02040503050201020203" pitchFamily="18" charset="0"/>
                <a:cs typeface="Adobe Devanagari" panose="02040503050201020203" pitchFamily="18" charset="0"/>
              </a:rPr>
              <a:t>COMPLAINANT</a:t>
            </a:r>
            <a:endParaRPr lang="en-PH" altLang="en-US" dirty="0">
              <a:latin typeface="Adobe Devanagari" panose="02040503050201020203" pitchFamily="18" charset="0"/>
              <a:cs typeface="Adobe Devanagari" panose="02040503050201020203" pitchFamily="18" charset="0"/>
            </a:endParaRPr>
          </a:p>
        </p:txBody>
      </p:sp>
      <p:sp>
        <p:nvSpPr>
          <p:cNvPr id="20" name="TextBox 19"/>
          <p:cNvSpPr txBox="1"/>
          <p:nvPr/>
        </p:nvSpPr>
        <p:spPr>
          <a:xfrm>
            <a:off x="2196846" y="6153716"/>
            <a:ext cx="1454244" cy="369332"/>
          </a:xfrm>
          <a:prstGeom prst="rect">
            <a:avLst/>
          </a:prstGeom>
          <a:noFill/>
        </p:spPr>
        <p:txBody>
          <a:bodyPr wrap="none" rtlCol="0">
            <a:spAutoFit/>
          </a:bodyPr>
          <a:lstStyle/>
          <a:p>
            <a:r>
              <a:rPr lang="en-US" dirty="0">
                <a:latin typeface="Adobe Devanagari" panose="02040503050201020203" pitchFamily="18" charset="0"/>
                <a:cs typeface="Adobe Devanagari" panose="02040503050201020203" pitchFamily="18" charset="0"/>
              </a:rPr>
              <a:t>LTFRB &amp; LTO</a:t>
            </a:r>
            <a:endParaRPr lang="en-US" dirty="0">
              <a:latin typeface="Adobe Devanagari" panose="02040503050201020203" pitchFamily="18" charset="0"/>
              <a:cs typeface="Adobe Devanagari" panose="02040503050201020203" pitchFamily="18" charset="0"/>
            </a:endParaRPr>
          </a:p>
        </p:txBody>
      </p:sp>
      <p:sp>
        <p:nvSpPr>
          <p:cNvPr id="21" name="TextBox 20"/>
          <p:cNvSpPr txBox="1"/>
          <p:nvPr/>
        </p:nvSpPr>
        <p:spPr>
          <a:xfrm>
            <a:off x="8546118" y="3538140"/>
            <a:ext cx="1289135" cy="369332"/>
          </a:xfrm>
          <a:prstGeom prst="rect">
            <a:avLst/>
          </a:prstGeom>
          <a:noFill/>
        </p:spPr>
        <p:txBody>
          <a:bodyPr wrap="none" rtlCol="0">
            <a:spAutoFit/>
          </a:bodyPr>
          <a:lstStyle/>
          <a:p>
            <a:r>
              <a:rPr lang="en-US" dirty="0">
                <a:latin typeface="Adobe Devanagari" panose="02040503050201020203" pitchFamily="18" charset="0"/>
                <a:cs typeface="Adobe Devanagari" panose="02040503050201020203" pitchFamily="18" charset="0"/>
              </a:rPr>
              <a:t>OPERATOR</a:t>
            </a:r>
            <a:endParaRPr lang="en-US" dirty="0">
              <a:latin typeface="Adobe Devanagari" panose="02040503050201020203" pitchFamily="18" charset="0"/>
              <a:cs typeface="Adobe Devanagari" panose="02040503050201020203" pitchFamily="18" charset="0"/>
            </a:endParaRPr>
          </a:p>
        </p:txBody>
      </p:sp>
      <p:sp>
        <p:nvSpPr>
          <p:cNvPr id="22" name="TextBox 21"/>
          <p:cNvSpPr txBox="1"/>
          <p:nvPr/>
        </p:nvSpPr>
        <p:spPr>
          <a:xfrm>
            <a:off x="8045724" y="6023173"/>
            <a:ext cx="2358338" cy="369332"/>
          </a:xfrm>
          <a:prstGeom prst="rect">
            <a:avLst/>
          </a:prstGeom>
          <a:noFill/>
        </p:spPr>
        <p:txBody>
          <a:bodyPr wrap="none" rtlCol="0">
            <a:spAutoFit/>
          </a:bodyPr>
          <a:lstStyle/>
          <a:p>
            <a:r>
              <a:rPr lang="en-US" dirty="0">
                <a:latin typeface="Adobe Devanagari" panose="02040503050201020203" pitchFamily="18" charset="0"/>
                <a:cs typeface="Adobe Devanagari" panose="02040503050201020203" pitchFamily="18" charset="0"/>
              </a:rPr>
              <a:t>OTHER RESEARCHERS</a:t>
            </a:r>
            <a:endParaRPr lang="en-US" dirty="0">
              <a:latin typeface="Adobe Devanagari" panose="02040503050201020203" pitchFamily="18" charset="0"/>
              <a:cs typeface="Adobe Devanagari" panose="02040503050201020203"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0467" y="4195751"/>
            <a:ext cx="1827385" cy="20120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dobe Devanagari" panose="02040503050201020203" pitchFamily="18" charset="0"/>
                <a:cs typeface="Adobe Devanagari" panose="02040503050201020203" pitchFamily="18" charset="0"/>
              </a:rPr>
              <a:t>SCOPE AND LIMITATIONS</a:t>
            </a:r>
            <a:endParaRPr lang="en-US" sz="4000" dirty="0">
              <a:solidFill>
                <a:schemeClr val="bg1"/>
              </a:solidFill>
              <a:latin typeface="Adobe Devanagari" panose="02040503050201020203" pitchFamily="18" charset="0"/>
              <a:cs typeface="Adobe Devanagari" panose="02040503050201020203" pitchFamily="18" charset="0"/>
            </a:endParaRPr>
          </a:p>
        </p:txBody>
      </p:sp>
      <p:sp>
        <p:nvSpPr>
          <p:cNvPr id="2" name="Rounded Rectangle 1"/>
          <p:cNvSpPr/>
          <p:nvPr/>
        </p:nvSpPr>
        <p:spPr>
          <a:xfrm>
            <a:off x="946785" y="1383030"/>
            <a:ext cx="3863340" cy="4736898"/>
          </a:xfrm>
          <a:prstGeom prst="roundRect">
            <a:avLst/>
          </a:prstGeom>
          <a:solidFill>
            <a:schemeClr val="bg1">
              <a:lumMod val="50000"/>
              <a:alpha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PH" altLang="en-US" dirty="0">
                <a:latin typeface="Adobe Devanagari" panose="02040503050201020203" pitchFamily="18" charset="0"/>
                <a:cs typeface="Adobe Devanagari" panose="02040503050201020203" pitchFamily="18" charset="0"/>
              </a:rPr>
              <a:t>Complainants can submit public vehicle complaints.</a:t>
            </a:r>
            <a:endParaRPr lang="en-PH" altLang="en-US"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PH" altLang="en-US" dirty="0">
                <a:latin typeface="Adobe Devanagari" panose="02040503050201020203" pitchFamily="18" charset="0"/>
                <a:cs typeface="Adobe Devanagari" panose="02040503050201020203" pitchFamily="18" charset="0"/>
              </a:rPr>
              <a:t>Admin (operators) can verify complaints, manage vehicles, manage drivers and generate reports.</a:t>
            </a:r>
            <a:endParaRPr lang="en-PH" altLang="en-US"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PH" altLang="en-US" dirty="0">
                <a:latin typeface="Adobe Devanagari" panose="02040503050201020203" pitchFamily="18" charset="0"/>
                <a:cs typeface="Adobe Devanagari" panose="02040503050201020203" pitchFamily="18" charset="0"/>
              </a:rPr>
              <a:t>Super admin (LTFRB) can verify complaints, manage operators and view all the records.</a:t>
            </a:r>
            <a:endParaRPr lang="en-PH" altLang="en-US" dirty="0">
              <a:latin typeface="Adobe Devanagari" panose="02040503050201020203" pitchFamily="18" charset="0"/>
              <a:cs typeface="Adobe Devanagari" panose="02040503050201020203" pitchFamily="18" charset="0"/>
            </a:endParaRPr>
          </a:p>
        </p:txBody>
      </p:sp>
      <p:sp>
        <p:nvSpPr>
          <p:cNvPr id="8" name="Flowchart: Punched Tape 7"/>
          <p:cNvSpPr/>
          <p:nvPr/>
        </p:nvSpPr>
        <p:spPr>
          <a:xfrm>
            <a:off x="638175" y="5110480"/>
            <a:ext cx="4480560" cy="1805940"/>
          </a:xfrm>
          <a:prstGeom prst="flowChartPunchedTap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7307580" y="1370330"/>
            <a:ext cx="3863340" cy="4736898"/>
          </a:xfrm>
          <a:prstGeom prst="roundRect">
            <a:avLst/>
          </a:prstGeom>
          <a:solidFill>
            <a:schemeClr val="bg1">
              <a:lumMod val="50000"/>
              <a:alpha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PH" altLang="en-US" dirty="0">
                <a:solidFill>
                  <a:schemeClr val="bg1"/>
                </a:solidFill>
                <a:latin typeface="Adobe Devanagari" panose="02040503050201020203" pitchFamily="18" charset="0"/>
                <a:cs typeface="Adobe Devanagari" panose="02040503050201020203" pitchFamily="18" charset="0"/>
              </a:rPr>
              <a:t>Only android smartphones can use this system.</a:t>
            </a:r>
            <a:endParaRPr lang="en-PH" altLang="en-US" dirty="0">
              <a:solidFill>
                <a:schemeClr val="bg1"/>
              </a:solidFill>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PH" altLang="en-US" dirty="0">
                <a:solidFill>
                  <a:schemeClr val="bg1"/>
                </a:solidFill>
                <a:latin typeface="Adobe Devanagari" panose="02040503050201020203" pitchFamily="18" charset="0"/>
                <a:cs typeface="Adobe Devanagari" panose="02040503050201020203" pitchFamily="18" charset="0"/>
              </a:rPr>
              <a:t>The system requires stable internet connection.</a:t>
            </a:r>
            <a:endParaRPr lang="en-PH" altLang="en-US" dirty="0">
              <a:solidFill>
                <a:schemeClr val="bg1"/>
              </a:solidFill>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PH" altLang="en-US" dirty="0">
                <a:solidFill>
                  <a:schemeClr val="bg1"/>
                </a:solidFill>
                <a:latin typeface="Adobe Devanagari" panose="02040503050201020203" pitchFamily="18" charset="0"/>
                <a:cs typeface="Adobe Devanagari" panose="02040503050201020203" pitchFamily="18" charset="0"/>
              </a:rPr>
              <a:t>Only common violations and LTO violations</a:t>
            </a:r>
            <a:endParaRPr lang="en-PH" altLang="en-US" dirty="0">
              <a:solidFill>
                <a:schemeClr val="bg1"/>
              </a:solidFill>
              <a:latin typeface="Adobe Devanagari" panose="02040503050201020203" pitchFamily="18" charset="0"/>
              <a:cs typeface="Adobe Devanagari" panose="02040503050201020203" pitchFamily="18" charset="0"/>
            </a:endParaRPr>
          </a:p>
        </p:txBody>
      </p:sp>
      <p:sp>
        <p:nvSpPr>
          <p:cNvPr id="15" name="Flowchart: Punched Tape 14"/>
          <p:cNvSpPr/>
          <p:nvPr/>
        </p:nvSpPr>
        <p:spPr>
          <a:xfrm flipH="1">
            <a:off x="6998970" y="5052060"/>
            <a:ext cx="4480560" cy="1805940"/>
          </a:xfrm>
          <a:prstGeom prst="flowChartPunchedTap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98246" y="5735207"/>
            <a:ext cx="1760418" cy="769441"/>
          </a:xfrm>
          <a:prstGeom prst="rect">
            <a:avLst/>
          </a:prstGeom>
          <a:noFill/>
        </p:spPr>
        <p:txBody>
          <a:bodyPr wrap="none" rtlCol="0">
            <a:spAutoFit/>
          </a:bodyPr>
          <a:lstStyle/>
          <a:p>
            <a:r>
              <a:rPr lang="en-US" sz="4400" dirty="0">
                <a:solidFill>
                  <a:schemeClr val="bg1"/>
                </a:solidFill>
                <a:latin typeface="Adobe Devanagari" panose="02040503050201020203" pitchFamily="18" charset="0"/>
                <a:cs typeface="Adobe Devanagari" panose="02040503050201020203" pitchFamily="18" charset="0"/>
              </a:rPr>
              <a:t>SCOPE</a:t>
            </a:r>
            <a:endParaRPr lang="en-US" sz="4400" dirty="0">
              <a:solidFill>
                <a:schemeClr val="bg1"/>
              </a:solidFill>
              <a:latin typeface="Adobe Devanagari" panose="02040503050201020203" pitchFamily="18" charset="0"/>
              <a:cs typeface="Adobe Devanagari" panose="02040503050201020203" pitchFamily="18" charset="0"/>
            </a:endParaRPr>
          </a:p>
        </p:txBody>
      </p:sp>
      <p:sp>
        <p:nvSpPr>
          <p:cNvPr id="17" name="TextBox 16"/>
          <p:cNvSpPr txBox="1"/>
          <p:nvPr/>
        </p:nvSpPr>
        <p:spPr>
          <a:xfrm>
            <a:off x="7488610" y="5735207"/>
            <a:ext cx="3501280" cy="769441"/>
          </a:xfrm>
          <a:prstGeom prst="rect">
            <a:avLst/>
          </a:prstGeom>
          <a:noFill/>
        </p:spPr>
        <p:txBody>
          <a:bodyPr wrap="none" rtlCol="0">
            <a:spAutoFit/>
          </a:bodyPr>
          <a:lstStyle/>
          <a:p>
            <a:r>
              <a:rPr lang="en-US" sz="4400" dirty="0">
                <a:solidFill>
                  <a:schemeClr val="bg1"/>
                </a:solidFill>
                <a:latin typeface="Adobe Devanagari" panose="02040503050201020203" pitchFamily="18" charset="0"/>
                <a:cs typeface="Adobe Devanagari" panose="02040503050201020203" pitchFamily="18" charset="0"/>
              </a:rPr>
              <a:t>LIMITATIONS</a:t>
            </a:r>
            <a:endParaRPr lang="en-US" sz="4400" dirty="0">
              <a:solidFill>
                <a:schemeClr val="bg1"/>
              </a:solidFill>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443" y="803275"/>
            <a:ext cx="9674352" cy="6046470"/>
          </a:xfrm>
          <a:prstGeom prst="rect">
            <a:avLst/>
          </a:prstGeom>
        </p:spPr>
      </p:pic>
      <p:sp>
        <p:nvSpPr>
          <p:cNvPr id="5" name="TextBox 4"/>
          <p:cNvSpPr txBox="1"/>
          <p:nvPr/>
        </p:nvSpPr>
        <p:spPr>
          <a:xfrm>
            <a:off x="4301860" y="3284855"/>
            <a:ext cx="4287520" cy="2058035"/>
          </a:xfrm>
          <a:prstGeom prst="rect">
            <a:avLst/>
          </a:prstGeom>
          <a:noFill/>
        </p:spPr>
        <p:txBody>
          <a:bodyPr wrap="none" rtlCol="0">
            <a:spAutoFit/>
          </a:bodyPr>
          <a:lstStyle/>
          <a:p>
            <a:pPr algn="ctr"/>
            <a:r>
              <a:rPr lang="en-US" sz="4000" dirty="0">
                <a:latin typeface="Adobe Devanagari" panose="02040503050201020203" pitchFamily="18" charset="0"/>
                <a:cs typeface="Adobe Devanagari" panose="02040503050201020203" pitchFamily="18" charset="0"/>
              </a:rPr>
              <a:t> </a:t>
            </a:r>
            <a:r>
              <a:rPr lang="en-PH" altLang="en-US" sz="4000" dirty="0">
                <a:latin typeface="Adobe Devanagari" panose="02040503050201020203" pitchFamily="18" charset="0"/>
                <a:cs typeface="Adobe Devanagari" panose="02040503050201020203" pitchFamily="18" charset="0"/>
              </a:rPr>
              <a:t>SUMMARY OF </a:t>
            </a:r>
            <a:endParaRPr lang="en-PH" altLang="en-US" sz="4000" dirty="0">
              <a:latin typeface="Adobe Devanagari" panose="02040503050201020203" pitchFamily="18" charset="0"/>
              <a:cs typeface="Adobe Devanagari" panose="02040503050201020203" pitchFamily="18" charset="0"/>
            </a:endParaRPr>
          </a:p>
          <a:p>
            <a:pPr algn="ctr"/>
            <a:r>
              <a:rPr lang="en-US" sz="4000" dirty="0">
                <a:latin typeface="Adobe Devanagari" panose="02040503050201020203" pitchFamily="18" charset="0"/>
                <a:cs typeface="Adobe Devanagari" panose="02040503050201020203" pitchFamily="18" charset="0"/>
              </a:rPr>
              <a:t>RELATED</a:t>
            </a:r>
            <a:br>
              <a:rPr lang="en-US" sz="4000" dirty="0">
                <a:latin typeface="Adobe Devanagari" panose="02040503050201020203" pitchFamily="18" charset="0"/>
                <a:cs typeface="Adobe Devanagari" panose="02040503050201020203" pitchFamily="18" charset="0"/>
              </a:rPr>
            </a:br>
            <a:r>
              <a:rPr lang="en-US" sz="4000" dirty="0">
                <a:latin typeface="Adobe Devanagari" panose="02040503050201020203" pitchFamily="18" charset="0"/>
                <a:cs typeface="Adobe Devanagari" panose="02040503050201020203" pitchFamily="18" charset="0"/>
              </a:rPr>
              <a:t>SYSTEMS</a:t>
            </a:r>
            <a:endParaRPr lang="en-US" sz="4000" dirty="0">
              <a:latin typeface="Adobe Devanagari" panose="02040503050201020203" pitchFamily="18" charset="0"/>
              <a:cs typeface="Adobe Devanagari" panose="02040503050201020203" pitchFamily="18" charset="0"/>
            </a:endParaRPr>
          </a:p>
        </p:txBody>
      </p:sp>
      <p:sp>
        <p:nvSpPr>
          <p:cNvPr id="4" name="Rectangle 3"/>
          <p:cNvSpPr/>
          <p:nvPr/>
        </p:nvSpPr>
        <p:spPr>
          <a:xfrm>
            <a:off x="0" y="0"/>
            <a:ext cx="12192000" cy="12001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4000" dirty="0">
                <a:solidFill>
                  <a:schemeClr val="bg1"/>
                </a:solidFill>
                <a:latin typeface="Adobe Devanagari" panose="02040503050201020203" pitchFamily="18" charset="0"/>
                <a:cs typeface="Adobe Devanagari" panose="02040503050201020203" pitchFamily="18" charset="0"/>
              </a:rPr>
              <a:t>CHAPTER </a:t>
            </a:r>
            <a:r>
              <a:rPr lang="en-PH" altLang="en-US" sz="4000" dirty="0">
                <a:solidFill>
                  <a:schemeClr val="bg1"/>
                </a:solidFill>
                <a:latin typeface="Adobe Devanagari" panose="02040503050201020203" pitchFamily="18" charset="0"/>
                <a:cs typeface="Adobe Devanagari" panose="02040503050201020203" pitchFamily="18" charset="0"/>
              </a:rPr>
              <a:t>2</a:t>
            </a:r>
            <a:endParaRPr lang="en-PH" altLang="en-US" sz="4000" dirty="0">
              <a:solidFill>
                <a:schemeClr val="bg1"/>
              </a:solidFill>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3023</Words>
  <Application>WPS Presentation</Application>
  <PresentationFormat>Widescreen</PresentationFormat>
  <Paragraphs>175</Paragraphs>
  <Slides>44</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Arial</vt:lpstr>
      <vt:lpstr>SimSun</vt:lpstr>
      <vt:lpstr>Wingdings</vt:lpstr>
      <vt:lpstr>Adobe Devanagari</vt:lpstr>
      <vt:lpstr>Segoe Print</vt:lpstr>
      <vt:lpstr>Microsoft YaHei</vt:lpstr>
      <vt:lpstr>Calibri Light</vt:lpstr>
      <vt:lpstr>Calibri</vt:lpstr>
      <vt:lpstr>Office Theme</vt:lpstr>
      <vt:lpstr>PUBLIC VEHICLE COMPLAINT MANAGEMENT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Schoolworks</dc:creator>
  <cp:lastModifiedBy>gulaj_000</cp:lastModifiedBy>
  <cp:revision>65</cp:revision>
  <dcterms:created xsi:type="dcterms:W3CDTF">2016-09-14T16:12:00Z</dcterms:created>
  <dcterms:modified xsi:type="dcterms:W3CDTF">2017-02-17T16:47:18Z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1033-10.2.0.5820</vt:lpwstr>
  </property>
</Properties>
</file>